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60" r:id="rId2"/>
    <p:sldId id="267" r:id="rId3"/>
    <p:sldId id="276" r:id="rId4"/>
    <p:sldId id="277" r:id="rId5"/>
    <p:sldId id="270" r:id="rId6"/>
    <p:sldId id="274" r:id="rId7"/>
    <p:sldId id="275" r:id="rId8"/>
    <p:sldId id="268" r:id="rId9"/>
    <p:sldId id="269" r:id="rId10"/>
    <p:sldId id="266" r:id="rId11"/>
    <p:sldId id="278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>
        <p:scale>
          <a:sx n="110" d="100"/>
          <a:sy n="110" d="100"/>
        </p:scale>
        <p:origin x="59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EC19-F078-4B0C-8615-4F7A893CC1A2}" type="datetimeFigureOut">
              <a:rPr lang="en-US" smtClean="0"/>
              <a:t>2019-09-19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BCF75-AE55-4C73-A52D-29B62762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6576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725" y="6584316"/>
            <a:ext cx="1143000" cy="27432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1724" y="6584316"/>
            <a:ext cx="5889291" cy="27368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1016" y="6584316"/>
            <a:ext cx="1262983" cy="27368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Slide </a:t>
            </a:r>
            <a:fld id="{215769A0-F3FB-4735-9F6A-5DD09F844F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84316"/>
            <a:ext cx="848725" cy="274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K. Hanson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69A0-F3FB-4735-9F6A-5DD09F84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share.icecube.wisc.edu/dsweb/View/Collection-898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ZlHltxmbzINQB3w4QiLEyefkmE80fmMQ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82955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Arial Rounded MT Bold" panose="020F0704030504030204" pitchFamily="34" charset="0"/>
              </a:rPr>
              <a:t>IceCube Management and Operations</a:t>
            </a:r>
            <a:endParaRPr lang="en-US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843240" cy="1562190"/>
          </a:xfrm>
        </p:spPr>
        <p:txBody>
          <a:bodyPr anchor="ctr">
            <a:normAutofit/>
          </a:bodyPr>
          <a:lstStyle/>
          <a:p>
            <a:pPr algn="l"/>
            <a:r>
              <a:rPr lang="en-US" sz="1400" dirty="0" smtClean="0">
                <a:latin typeface="Arial Rounded MT Bold" panose="020F0704030504030204" pitchFamily="34" charset="0"/>
              </a:rPr>
              <a:t>K. Hanson | </a:t>
            </a:r>
            <a:r>
              <a:rPr lang="en-US" sz="1400" dirty="0" smtClean="0">
                <a:latin typeface="Arial Rounded MT Bold" panose="020F0704030504030204" pitchFamily="34" charset="0"/>
              </a:rPr>
              <a:t>2019.09.20</a:t>
            </a:r>
          </a:p>
          <a:p>
            <a:pPr algn="l"/>
            <a:r>
              <a:rPr lang="en-US" sz="1400" dirty="0" smtClean="0">
                <a:latin typeface="Arial Rounded MT Bold" panose="020F0704030504030204" pitchFamily="34" charset="0"/>
              </a:rPr>
              <a:t>International Oversight and Finance Group Meeting</a:t>
            </a:r>
          </a:p>
          <a:p>
            <a:pPr algn="l"/>
            <a:r>
              <a:rPr lang="en-US" sz="1400" dirty="0" smtClean="0">
                <a:latin typeface="Arial Rounded MT Bold" panose="020F0704030504030204" pitchFamily="34" charset="0"/>
              </a:rPr>
              <a:t>Chiba, Japan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5" y="3993647"/>
            <a:ext cx="2898495" cy="7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2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M&amp;O Computing Infrastructure Common Fund Expenditures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34741"/>
              </p:ext>
            </p:extLst>
          </p:nvPr>
        </p:nvGraphicFramePr>
        <p:xfrm>
          <a:off x="794329" y="1202224"/>
          <a:ext cx="7555342" cy="2323261"/>
        </p:xfrm>
        <a:graphic>
          <a:graphicData uri="http://schemas.openxmlformats.org/drawingml/2006/table">
            <a:tbl>
              <a:tblPr/>
              <a:tblGrid>
                <a:gridCol w="214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System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Upgrade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Computing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Infrastructure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087438" fontAlgn="ctr">
                        <a:tabLst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Infrastructure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Labor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South Pole System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$311K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$81K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$574K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$966K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South Pole Test System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$256K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$268K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Warehouse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$662K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UW Data Center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$318K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$318K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$1,547K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$93K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$574K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$2,214K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4329" y="4066948"/>
            <a:ext cx="7555342" cy="17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This summary includes the major purchases for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2018/2019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upgrades of the South Pole System (SPS), South Pole Test System (SPTS), UW Data Center, UW Data Warehouse and networking equipment that are funded by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IceCube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M&amp;O Common Fund.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Detailed expenditures information by cost category, vendor, quantity and line item description can be found in the annual Common Fund Status reports 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Docushare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https://docushare.icecube.wisc.edu/dsweb/View/Collection-8986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5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IceCube Coordination Committee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3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Coordinator Committee </a:t>
            </a:r>
            <a:r>
              <a:rPr lang="en-US" dirty="0" smtClean="0"/>
              <a:t>-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147" y="714039"/>
            <a:ext cx="8229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1600" dirty="0" smtClean="0">
                <a:latin typeface="Corbel" panose="020B0503020204020204" pitchFamily="34" charset="0"/>
              </a:rPr>
              <a:t>Purpose: resource coordination for IceCube M&amp;O to help IceCube Collaboration achieve its scientific goals.  This includes labor resources as well as computing pledges.  Match resources with tasks or computing needs identified as having global interest.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24" y="1647093"/>
            <a:ext cx="6193751" cy="403056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1475125" y="5776485"/>
            <a:ext cx="358414" cy="33164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1724" y="5800355"/>
            <a:ext cx="1421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More centralized</a:t>
            </a:r>
            <a:endParaRPr lang="en-US" sz="1400" dirty="0"/>
          </a:p>
        </p:txBody>
      </p:sp>
      <p:sp>
        <p:nvSpPr>
          <p:cNvPr id="10" name="Left Arrow 9"/>
          <p:cNvSpPr/>
          <p:nvPr/>
        </p:nvSpPr>
        <p:spPr>
          <a:xfrm rot="10800000">
            <a:off x="7310461" y="5788419"/>
            <a:ext cx="358414" cy="33164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88789" y="5812608"/>
            <a:ext cx="1425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More distributed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267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Activity in IceCube Coordination Committee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147" y="1784151"/>
            <a:ext cx="8229600" cy="132343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Weekly phone call 2019.05.21: “no compelling evidence yet that pass3 reprocessed data will deliver better science than pass2.”  </a:t>
            </a:r>
            <a:endParaRPr lang="en-US" sz="1600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Estimation of cost of computing to reprocess data $500k - $1M.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Decision to postpone Pass3 yet keep checking for possible artifacts of </a:t>
            </a:r>
            <a:r>
              <a:rPr lang="en-US" sz="1600" dirty="0" err="1" smtClean="0">
                <a:latin typeface="Corbel" panose="020B0503020204020204" pitchFamily="34" charset="0"/>
              </a:rPr>
              <a:t>wavedeform</a:t>
            </a:r>
            <a:r>
              <a:rPr lang="en-US" sz="1600" dirty="0">
                <a:latin typeface="Corbel" panose="020B0503020204020204" pitchFamily="34" charset="0"/>
              </a:rPr>
              <a:t> </a:t>
            </a:r>
            <a:r>
              <a:rPr lang="en-US" sz="1600" dirty="0" smtClean="0">
                <a:latin typeface="Corbel" panose="020B0503020204020204" pitchFamily="34" charset="0"/>
              </a:rPr>
              <a:t>in data at higher level.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147" y="141481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Pass 3 – Updated </a:t>
            </a:r>
            <a:r>
              <a:rPr lang="en-US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Wavedeform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7902"/>
            <a:ext cx="8229600" cy="33855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1600" dirty="0" smtClean="0">
                <a:latin typeface="Corbel" panose="020B0503020204020204" pitchFamily="34" charset="0"/>
              </a:rPr>
              <a:t>3 ICC and 6 Bi-Weekly teleconferences since Madison meeting. </a:t>
            </a:r>
            <a:endParaRPr lang="en-US" sz="1600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147" y="3516049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Motivated by pass3 preparations.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Remove old dross in L2 scripts, leaner, lower resource requirement.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47" y="314671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anose="020B0503020204020204" pitchFamily="34" charset="0"/>
              </a:rPr>
              <a:t>Level 2 Cleanup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147" y="4597847"/>
            <a:ext cx="8229600" cy="1077218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Previously, there was the </a:t>
            </a:r>
            <a:r>
              <a:rPr lang="en-US" sz="1600" dirty="0" smtClean="0">
                <a:latin typeface="Corbel" panose="020B0503020204020204" pitchFamily="34" charset="0"/>
                <a:hlinkClick r:id="rId2"/>
              </a:rPr>
              <a:t>Task Vacancy List</a:t>
            </a:r>
            <a:r>
              <a:rPr lang="en-US" sz="1600" dirty="0" smtClean="0">
                <a:latin typeface="Corbel" panose="020B0503020204020204" pitchFamily="34" charset="0"/>
              </a:rPr>
              <a:t>.  Unwieldy, moved around several times, not very visible throughout collaboration.  This didn’t work.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Alex / Benedikt / Paolo recommended going to cloud-based project management 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orbel" panose="020B0503020204020204" pitchFamily="34" charset="0"/>
              </a:rPr>
              <a:t>Smartsheets</a:t>
            </a:r>
            <a:r>
              <a:rPr lang="en-US" sz="1600" dirty="0" smtClean="0">
                <a:latin typeface="Corbel" panose="020B0503020204020204" pitchFamily="34" charset="0"/>
              </a:rPr>
              <a:t> chosen after evaluation of several options – also used as PM tool for Upgrade.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147" y="422851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Total Re-do on Semi-Annual Resource Pledges &amp; Tracking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9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SmartSheet</a:t>
            </a:r>
            <a:r>
              <a:rPr lang="en-US" dirty="0" smtClean="0"/>
              <a:t> Based 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38" y="1749377"/>
            <a:ext cx="4723078" cy="3048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803" y="720438"/>
            <a:ext cx="3715438" cy="550920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Excel on steroids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More than worksheets.  Dashboards can be created that pull information from sheets.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Tasks will be entered into “database” – can be created either by ICC / Coordinators / WG Tech Leads and Institutional Leads.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Resources defined / maintained by ILs (existing resources from v27 of </a:t>
            </a:r>
            <a:r>
              <a:rPr lang="en-US" sz="1600" dirty="0" err="1" smtClean="0">
                <a:latin typeface="Corbel" panose="020B0503020204020204" pitchFamily="34" charset="0"/>
              </a:rPr>
              <a:t>SoWs</a:t>
            </a:r>
            <a:r>
              <a:rPr lang="en-US" sz="1600" dirty="0" smtClean="0">
                <a:latin typeface="Corbel" panose="020B0503020204020204" pitchFamily="34" charset="0"/>
              </a:rPr>
              <a:t> will be pulled over automatically).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Assignments of resources to tasks done by ILs through </a:t>
            </a:r>
            <a:r>
              <a:rPr lang="en-US" sz="1600" dirty="0" err="1" smtClean="0">
                <a:latin typeface="Corbel" panose="020B0503020204020204" pitchFamily="34" charset="0"/>
              </a:rPr>
              <a:t>Smartsheet</a:t>
            </a:r>
            <a:r>
              <a:rPr lang="en-US" sz="1600" dirty="0" smtClean="0">
                <a:latin typeface="Corbel" panose="020B0503020204020204" pitchFamily="34" charset="0"/>
              </a:rPr>
              <a:t>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Roll out plan: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Beta testing with O(3-4) institutions this Fall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v28 for Brussels will be done 100% through </a:t>
            </a:r>
            <a:r>
              <a:rPr lang="en-US" sz="1600" dirty="0" err="1" smtClean="0">
                <a:latin typeface="Corbel" panose="020B0503020204020204" pitchFamily="34" charset="0"/>
              </a:rPr>
              <a:t>Smartsheets</a:t>
            </a:r>
            <a:r>
              <a:rPr lang="en-US" sz="1600" dirty="0" smtClean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Upgrade in-kind resources and tasks will be tracked as well via this mechanism and will be counted as effort.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6241" y="4862146"/>
            <a:ext cx="4761637" cy="33855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1600" dirty="0" smtClean="0">
                <a:latin typeface="Corbel" panose="020B0503020204020204" pitchFamily="34" charset="0"/>
              </a:rPr>
              <a:t>IceCube Upgrade Top-Level Dashboard</a:t>
            </a:r>
            <a:endParaRPr lang="en-US" sz="1600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9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Technical Performance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Uptime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4" y="741373"/>
            <a:ext cx="8147712" cy="3038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452" y="4155746"/>
            <a:ext cx="3359055" cy="1801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40" y="3829299"/>
            <a:ext cx="4290429" cy="24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IceCube M&amp;O Polar Season 2019-2020 (Note Upgrade is now Separate Event #)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147" y="1276975"/>
            <a:ext cx="6341849" cy="132343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1600" dirty="0" smtClean="0">
                <a:latin typeface="Corbel" panose="020B0503020204020204" pitchFamily="34" charset="0"/>
              </a:rPr>
              <a:t>Server lifetime replacement: 50% last season – 50% this season.  Will not impact detector uptime (can relocate critical online systems to avoid interruption of data taking).</a:t>
            </a:r>
          </a:p>
          <a:p>
            <a:pPr algn="just"/>
            <a:endParaRPr lang="en-US" sz="1600" dirty="0">
              <a:latin typeface="Corbel" panose="020B0503020204020204" pitchFamily="34" charset="0"/>
            </a:endParaRPr>
          </a:p>
          <a:p>
            <a:pPr algn="just"/>
            <a:r>
              <a:rPr lang="en-US" sz="1600" dirty="0" smtClean="0">
                <a:latin typeface="Corbel" panose="020B0503020204020204" pitchFamily="34" charset="0"/>
              </a:rPr>
              <a:t>DOMHubs require power supply and fan replacement.</a:t>
            </a:r>
            <a:endParaRPr lang="en-US" sz="1600" dirty="0" smtClean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148" y="798038"/>
            <a:ext cx="634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South Pole System Server / DOMHub Maintenance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1952" y="3070713"/>
            <a:ext cx="4323879" cy="2062103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1600" dirty="0" err="1" smtClean="0">
                <a:latin typeface="Corbel" panose="020B0503020204020204" pitchFamily="34" charset="0"/>
              </a:rPr>
              <a:t>SpiceCore</a:t>
            </a:r>
            <a:r>
              <a:rPr lang="en-US" sz="1600" dirty="0" smtClean="0">
                <a:latin typeface="Corbel" panose="020B0503020204020204" pitchFamily="34" charset="0"/>
              </a:rPr>
              <a:t> is a 14 cm borehole about 1 km off edge of IceCube kept open with Estisol-140 antifreeze.  </a:t>
            </a:r>
            <a:r>
              <a:rPr lang="en-US" sz="1600" dirty="0" smtClean="0">
                <a:latin typeface="Corbel" panose="020B0503020204020204" pitchFamily="34" charset="0"/>
              </a:rPr>
              <a:t>Opportunity to deploy calibration devices for IceCube: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(Imaging) camera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UV probe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Dust 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 panose="020B0503020204020204" pitchFamily="34" charset="0"/>
              </a:rPr>
              <a:t>Luminescence measurements</a:t>
            </a:r>
            <a:endParaRPr lang="en-US" sz="1600" dirty="0" smtClean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1952" y="2701381"/>
            <a:ext cx="43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SpiceCore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99" y="596019"/>
            <a:ext cx="1529632" cy="213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2" y="2824426"/>
            <a:ext cx="3770460" cy="21936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635" y="5317482"/>
            <a:ext cx="824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Surface Detector Maintenance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635" y="5622822"/>
            <a:ext cx="8325196" cy="58477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1600" dirty="0" smtClean="0">
                <a:latin typeface="Corbel" panose="020B0503020204020204" pitchFamily="34" charset="0"/>
              </a:rPr>
              <a:t>Scintillator and prototype cosmic ray radio antenna detector refurbishment / DAQ upgrade.</a:t>
            </a:r>
          </a:p>
          <a:p>
            <a:pPr algn="just"/>
            <a:r>
              <a:rPr lang="en-US" sz="1600" dirty="0" err="1" smtClean="0">
                <a:latin typeface="Corbel" panose="020B0503020204020204" pitchFamily="34" charset="0"/>
              </a:rPr>
              <a:t>IceACT</a:t>
            </a:r>
            <a:r>
              <a:rPr lang="en-US" sz="1600" dirty="0" smtClean="0">
                <a:latin typeface="Corbel" panose="020B0503020204020204" pitchFamily="34" charset="0"/>
              </a:rPr>
              <a:t> telescope (air Cherenkov telescopes) maintenance.</a:t>
            </a:r>
            <a:endParaRPr lang="en-US" sz="16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8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 - GPU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BEED4B-3705-4B45-9F6B-2ECFCEAB7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72" y="1650778"/>
            <a:ext cx="7297040" cy="36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 - CPU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ACD0CC6A-7BF9-4643-87B9-83E782B0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3" y="1451944"/>
            <a:ext cx="7599013" cy="37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Pledges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9F820F49-2DDA-473F-AC9C-C0A6EE59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41610"/>
              </p:ext>
            </p:extLst>
          </p:nvPr>
        </p:nvGraphicFramePr>
        <p:xfrm>
          <a:off x="1464168" y="1501458"/>
          <a:ext cx="6098649" cy="3947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1802">
                  <a:extLst>
                    <a:ext uri="{9D8B030D-6E8A-4147-A177-3AD203B41FA5}">
                      <a16:colId xmlns:a16="http://schemas.microsoft.com/office/drawing/2014/main" val="891546525"/>
                    </a:ext>
                  </a:extLst>
                </a:gridCol>
                <a:gridCol w="2113964">
                  <a:extLst>
                    <a:ext uri="{9D8B030D-6E8A-4147-A177-3AD203B41FA5}">
                      <a16:colId xmlns:a16="http://schemas.microsoft.com/office/drawing/2014/main" val="960991424"/>
                    </a:ext>
                  </a:extLst>
                </a:gridCol>
                <a:gridCol w="2032883">
                  <a:extLst>
                    <a:ext uri="{9D8B030D-6E8A-4147-A177-3AD203B41FA5}">
                      <a16:colId xmlns:a16="http://schemas.microsoft.com/office/drawing/2014/main" val="9325353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Institution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CPU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GPU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9564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Aachen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48351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Alberta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9573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Brussels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19259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DESY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59909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Dortmund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48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48456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LBNL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64041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Marquette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40810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MSU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660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NBI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74362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Queen’s/King’s College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8752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UMD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6122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UW-Madison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5690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Wuppertal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</a:t>
                      </a:r>
                      <a:endParaRPr lang="en-US" sz="1400" dirty="0">
                        <a:latin typeface="Bahnschrift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332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4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Financial Performance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69A0-F3FB-4735-9F6A-5DD09F844F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IceCube NSF M&amp;O Award Budget, Actual Cost and Forecast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2019-09-18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IceCube Collaboration Meeting - Chiba,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5769A0-F3FB-4735-9F6A-5DD09F844F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46627"/>
              </p:ext>
            </p:extLst>
          </p:nvPr>
        </p:nvGraphicFramePr>
        <p:xfrm>
          <a:off x="848725" y="671071"/>
          <a:ext cx="7391400" cy="2075288"/>
        </p:xfrm>
        <a:graphic>
          <a:graphicData uri="http://schemas.openxmlformats.org/drawingml/2006/table">
            <a:tbl>
              <a:tblPr/>
              <a:tblGrid>
                <a:gridCol w="13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(a)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(b)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(c)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(d)= a - b - c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e)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(f) = d – e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YEARS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1-4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Budget</a:t>
                      </a:r>
                      <a:b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(Apr.’16-Mar.’20)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Actual Cost To Date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through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08/31/19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Open Commitments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08/31/19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Current Balance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08/31/19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YEAR4 Remaining</a:t>
                      </a:r>
                      <a:r>
                        <a:rPr lang="en-US" sz="14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Projected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Expenses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Sep'19-Mar‘20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End</a:t>
                      </a:r>
                      <a:r>
                        <a:rPr lang="en-US" sz="14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of YEAR4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Forecast Balance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03/31/20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$28,360K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$23,719K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$1,213K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$3,428K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Arial"/>
                        </a:rPr>
                        <a:t>$3,503K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-$74K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3051669"/>
            <a:ext cx="8458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Aft>
                <a:spcPts val="600"/>
              </a:spcAft>
              <a:buNone/>
            </a:pPr>
            <a:r>
              <a:rPr lang="en-US" sz="1600" dirty="0" smtClean="0"/>
              <a:t>This five-year NSF M&amp;O renewal award started in April 2016</a:t>
            </a:r>
            <a:r>
              <a:rPr lang="en-US" sz="1600" dirty="0"/>
              <a:t>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en-US" sz="1600" dirty="0" smtClean="0"/>
              <a:t>NSF award of </a:t>
            </a:r>
            <a:r>
              <a:rPr lang="en-US" sz="1600" b="1" dirty="0" smtClean="0"/>
              <a:t>$7M</a:t>
            </a:r>
            <a:r>
              <a:rPr lang="en-US" sz="1600" dirty="0" smtClean="0"/>
              <a:t> per year: </a:t>
            </a:r>
            <a:r>
              <a:rPr lang="en-US" sz="1600" b="1" dirty="0" smtClean="0"/>
              <a:t>$35M </a:t>
            </a:r>
            <a:r>
              <a:rPr lang="en-US" sz="1600" dirty="0" smtClean="0"/>
              <a:t>total</a:t>
            </a:r>
            <a:endParaRPr lang="en-US" sz="1600" dirty="0"/>
          </a:p>
          <a:p>
            <a:pPr marL="0" algn="just">
              <a:spcAft>
                <a:spcPts val="600"/>
              </a:spcAft>
              <a:buNone/>
            </a:pPr>
            <a:r>
              <a:rPr lang="en-US" sz="1600" dirty="0" smtClean="0"/>
              <a:t>NSF Supplemental funding of </a:t>
            </a:r>
            <a:r>
              <a:rPr lang="en-US" sz="1600" b="1" dirty="0" smtClean="0"/>
              <a:t>$292K</a:t>
            </a:r>
            <a:r>
              <a:rPr lang="en-US" sz="1600" dirty="0" smtClean="0"/>
              <a:t> to develop a </a:t>
            </a:r>
            <a:r>
              <a:rPr lang="en-US" sz="1600" dirty="0" err="1" smtClean="0"/>
              <a:t>multimessenger</a:t>
            </a:r>
            <a:r>
              <a:rPr lang="en-US" sz="1600" dirty="0" smtClean="0"/>
              <a:t> INCLUDES program and </a:t>
            </a:r>
            <a:r>
              <a:rPr lang="en-US" sz="1600" b="1" dirty="0" smtClean="0"/>
              <a:t>$68K</a:t>
            </a:r>
            <a:r>
              <a:rPr lang="en-US" sz="1600" dirty="0" smtClean="0"/>
              <a:t> for SDSM&amp;T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en-US" sz="1600" dirty="0" smtClean="0"/>
              <a:t>Total actual cost as of August 31, 2019 is $23,719K and open commitments are $1,213K.  The current balance as of August 31, 2019 is $3,428K.  With a projection of $3,503K for the remaining expenses during the final seven months of PY04, the estimated overspent funds at the end of PY04 are -$74K (-0.3% of the total PY01-PY04 budget).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en-US" sz="1600" b="1" i="1" dirty="0" smtClean="0"/>
              <a:t>Negative projected balance was reduced with the start of the NSF </a:t>
            </a:r>
            <a:r>
              <a:rPr lang="en-US" sz="1600" b="1" i="1" dirty="0" err="1" smtClean="0"/>
              <a:t>IceCube</a:t>
            </a:r>
            <a:r>
              <a:rPr lang="en-US" sz="1600" b="1" i="1" dirty="0" smtClean="0"/>
              <a:t> Upgrade award.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7706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3377</TotalTime>
  <Words>981</Words>
  <Application>Microsoft Office PowerPoint</Application>
  <PresentationFormat>On-screen Show (4:3)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Bahnschrift</vt:lpstr>
      <vt:lpstr>Calibri</vt:lpstr>
      <vt:lpstr>Calibri Light</vt:lpstr>
      <vt:lpstr>Corbel</vt:lpstr>
      <vt:lpstr>Times New Roman</vt:lpstr>
      <vt:lpstr>Office Theme</vt:lpstr>
      <vt:lpstr>IceCube Management and Operations</vt:lpstr>
      <vt:lpstr>Technical Performance</vt:lpstr>
      <vt:lpstr>Detector Uptime</vt:lpstr>
      <vt:lpstr>IceCube M&amp;O Polar Season 2019-2020 (Note Upgrade is now Separate Event #)</vt:lpstr>
      <vt:lpstr>Computing Resources - GPU</vt:lpstr>
      <vt:lpstr>Computing Resources - CPU</vt:lpstr>
      <vt:lpstr>Computing Pledges</vt:lpstr>
      <vt:lpstr>Financial Performance</vt:lpstr>
      <vt:lpstr> IceCube NSF M&amp;O Award Budget, Actual Cost and Forecast </vt:lpstr>
      <vt:lpstr>IceCube M&amp;O Computing Infrastructure Common Fund Expenditures</vt:lpstr>
      <vt:lpstr>The IceCube Coordination Committee</vt:lpstr>
      <vt:lpstr>IceCube Coordinator Committee - Status</vt:lpstr>
      <vt:lpstr>Recent Activity in IceCube Coordination Committee</vt:lpstr>
      <vt:lpstr>SmartSheet Based Solution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 Hanson</dc:creator>
  <cp:lastModifiedBy>Kael Hanson</cp:lastModifiedBy>
  <cp:revision>51</cp:revision>
  <dcterms:created xsi:type="dcterms:W3CDTF">2019-09-03T14:50:32Z</dcterms:created>
  <dcterms:modified xsi:type="dcterms:W3CDTF">2019-09-20T02:33:13Z</dcterms:modified>
</cp:coreProperties>
</file>